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87" r:id="rId5"/>
    <p:sldId id="270" r:id="rId6"/>
    <p:sldId id="288" r:id="rId7"/>
    <p:sldId id="289" r:id="rId8"/>
    <p:sldId id="268" r:id="rId9"/>
    <p:sldId id="294" r:id="rId10"/>
    <p:sldId id="262" r:id="rId11"/>
    <p:sldId id="273" r:id="rId12"/>
    <p:sldId id="261" r:id="rId13"/>
    <p:sldId id="264" r:id="rId14"/>
    <p:sldId id="278" r:id="rId15"/>
    <p:sldId id="279" r:id="rId16"/>
    <p:sldId id="280" r:id="rId17"/>
    <p:sldId id="258" r:id="rId18"/>
    <p:sldId id="282" r:id="rId19"/>
    <p:sldId id="285" r:id="rId20"/>
    <p:sldId id="284" r:id="rId21"/>
    <p:sldId id="283" r:id="rId22"/>
    <p:sldId id="286" r:id="rId23"/>
    <p:sldId id="291" r:id="rId24"/>
    <p:sldId id="290" r:id="rId25"/>
    <p:sldId id="293" r:id="rId26"/>
  </p:sldIdLst>
  <p:sldSz cx="9144000" cy="6858000" type="screen4x3"/>
  <p:notesSz cx="6858000" cy="9144000"/>
  <p:defaultTextStyle>
    <a:defPPr>
      <a:defRPr lang="de-C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575" autoAdjust="0"/>
  </p:normalViewPr>
  <p:slideViewPr>
    <p:cSldViewPr snapToGrid="0" snapToObjects="1">
      <p:cViewPr varScale="1">
        <p:scale>
          <a:sx n="87" d="100"/>
          <a:sy n="87" d="100"/>
        </p:scale>
        <p:origin x="1083" y="5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26FA6-232E-4C76-AE43-107568EE23D1}" type="datetimeFigureOut">
              <a:rPr lang="de-CH" smtClean="0"/>
              <a:t>25.03.2021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35AF0-2F24-4A95-BC20-1B6E4C8674A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61784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04026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10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470087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243128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18251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1278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3706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4126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9300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161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334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6469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4077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198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8838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8EF983-B948-2543-B45F-824D378CCB71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031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37923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40187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8512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6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03483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3777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5060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835AF0-2F24-4A95-BC20-1B6E4C8674AC}" type="slidenum">
              <a:rPr lang="de-CH" smtClean="0"/>
              <a:t>9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5276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CH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5E2A7-3430-1440-A91D-20C80589809C}" type="datetimeFigureOut">
              <a:rPr lang="de-CH" smtClean="0"/>
              <a:pPr/>
              <a:t>25.03.2021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2C06F-18A2-B14B-9025-2BC77BC10D8F}" type="slidenum">
              <a:rPr lang="de-CH" smtClean="0"/>
              <a:pPr/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CH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1.xml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2.m4a"/><Relationship Id="rId4" Type="http://schemas.microsoft.com/office/2007/relationships/media" Target="../media/media2.m4a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23.tiff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25.tiff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4a"/><Relationship Id="rId7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7.m4a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9.m4a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3.m4a"/><Relationship Id="rId7" Type="http://schemas.openxmlformats.org/officeDocument/2006/relationships/image" Target="../media/image1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1.m4a"/><Relationship Id="rId7" Type="http://schemas.openxmlformats.org/officeDocument/2006/relationships/notesSlide" Target="../notesSlides/notesSlide9.xml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4.m4a"/><Relationship Id="rId4" Type="http://schemas.microsoft.com/office/2007/relationships/media" Target="../media/media14.m4a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5120"/>
            <a:ext cx="7772400" cy="3481178"/>
          </a:xfrm>
        </p:spPr>
        <p:txBody>
          <a:bodyPr>
            <a:normAutofit/>
          </a:bodyPr>
          <a:lstStyle/>
          <a:p>
            <a:r>
              <a:rPr lang="de-CH" dirty="0"/>
              <a:t>Informationen zu den Spielgruppen in der Gemeinde Bauma</a:t>
            </a:r>
          </a:p>
        </p:txBody>
      </p:sp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1884" y="284721"/>
            <a:ext cx="1008603" cy="11783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07C3F4F-FBF0-4D03-8F42-BBD6D4A53F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5700" y="6553200"/>
            <a:ext cx="304800" cy="304800"/>
          </a:xfrm>
          <a:prstGeom prst="rect">
            <a:avLst/>
          </a:prstGeom>
        </p:spPr>
      </p:pic>
      <p:pic>
        <p:nvPicPr>
          <p:cNvPr id="5" name="Folie 1">
            <a:hlinkClick r:id="" action="ppaction://media"/>
            <a:extLst>
              <a:ext uri="{FF2B5EF4-FFF2-40B4-BE49-F238E27FC236}">
                <a16:creationId xmlns:a16="http://schemas.microsoft.com/office/drawing/2014/main" id="{77314920-CF75-4C1B-8797-B321D1907E3A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500" y="6553200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wheel spokes="1"/>
      </p:transition>
    </mc:Choice>
    <mc:Fallback xmlns="">
      <p:transition spd="slow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60" objId="7"/>
        <p14:stopEvt time="39118" objId="7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65303" y="553387"/>
            <a:ext cx="6367701" cy="1143000"/>
          </a:xfrm>
        </p:spPr>
        <p:txBody>
          <a:bodyPr>
            <a:noAutofit/>
          </a:bodyPr>
          <a:lstStyle/>
          <a:p>
            <a:r>
              <a:rPr lang="de-CH" sz="4000" dirty="0"/>
              <a:t>Spielgruppen der Gemeinde Bauma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339351"/>
          </a:xfrm>
        </p:spPr>
        <p:txBody>
          <a:bodyPr/>
          <a:lstStyle/>
          <a:p>
            <a:endParaRPr lang="de-CH" dirty="0"/>
          </a:p>
          <a:p>
            <a:r>
              <a:rPr lang="de-CH" dirty="0" err="1"/>
              <a:t>Sabrina`s</a:t>
            </a:r>
            <a:r>
              <a:rPr lang="de-CH" dirty="0"/>
              <a:t> Kinder- und Waldspielgruppe</a:t>
            </a:r>
          </a:p>
          <a:p>
            <a:r>
              <a:rPr lang="de-CH" dirty="0"/>
              <a:t>Spielgruppe </a:t>
            </a:r>
            <a:r>
              <a:rPr lang="de-CH" dirty="0" err="1"/>
              <a:t>Wunderchnöiel</a:t>
            </a:r>
            <a:endParaRPr lang="de-CH" dirty="0"/>
          </a:p>
          <a:p>
            <a:r>
              <a:rPr lang="de-CH" dirty="0" err="1"/>
              <a:t>Dusse</a:t>
            </a:r>
            <a:r>
              <a:rPr lang="de-CH" dirty="0"/>
              <a:t> </a:t>
            </a:r>
            <a:r>
              <a:rPr lang="de-CH" dirty="0" err="1"/>
              <a:t>Verusse</a:t>
            </a:r>
            <a:endParaRPr lang="de-CH" dirty="0"/>
          </a:p>
        </p:txBody>
      </p:sp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170" y="274638"/>
            <a:ext cx="1001264" cy="1169749"/>
          </a:xfrm>
          <a:prstGeom prst="rect">
            <a:avLst/>
          </a:prstGeom>
        </p:spPr>
      </p:pic>
      <p:pic>
        <p:nvPicPr>
          <p:cNvPr id="5" name="Folie 13">
            <a:hlinkClick r:id="" action="ppaction://media"/>
            <a:extLst>
              <a:ext uri="{FF2B5EF4-FFF2-40B4-BE49-F238E27FC236}">
                <a16:creationId xmlns:a16="http://schemas.microsoft.com/office/drawing/2014/main" id="{5C76283A-8A45-42B1-B96D-97D26CC9D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49" y="6518988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C203A73B-14F6-4162-A9A0-2EBA634A9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03245" y="274638"/>
            <a:ext cx="4932173" cy="3211235"/>
          </a:xfr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740B047F-BD29-4AC8-8170-551832429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3754" y="3869636"/>
            <a:ext cx="6684404" cy="2494852"/>
          </a:xfrm>
          <a:prstGeom prst="rect">
            <a:avLst/>
          </a:prstGeom>
        </p:spPr>
      </p:pic>
      <p:pic>
        <p:nvPicPr>
          <p:cNvPr id="8" name="Grafik 7" descr="Ein Bild, das Gras, Baum, draußen, darstellend enthält.&#10;&#10;Automatisch generierte Beschreibung">
            <a:extLst>
              <a:ext uri="{FF2B5EF4-FFF2-40B4-BE49-F238E27FC236}">
                <a16:creationId xmlns:a16="http://schemas.microsoft.com/office/drawing/2014/main" id="{37D2EBBB-CC06-4AE5-A440-B8315258CB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9941" y="274638"/>
            <a:ext cx="2420839" cy="1934678"/>
          </a:xfrm>
          <a:prstGeom prst="rect">
            <a:avLst/>
          </a:prstGeom>
        </p:spPr>
      </p:pic>
      <p:pic>
        <p:nvPicPr>
          <p:cNvPr id="5" name="Folie 14">
            <a:hlinkClick r:id="" action="ppaction://media"/>
            <a:extLst>
              <a:ext uri="{FF2B5EF4-FFF2-40B4-BE49-F238E27FC236}">
                <a16:creationId xmlns:a16="http://schemas.microsoft.com/office/drawing/2014/main" id="{838F9345-9789-467D-9348-4321E4F65D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70.589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3899" y="636448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 descr="wunderchnoeiel-webheader2016.png"/>
          <p:cNvPicPr>
            <a:picLocks noGrp="1" noChangeAspect="1"/>
          </p:cNvPicPr>
          <p:nvPr>
            <p:ph idx="1"/>
          </p:nvPr>
        </p:nvPicPr>
        <p:blipFill>
          <a:blip r:embed="rId4"/>
          <a:srcRect t="-24033" b="-24033"/>
          <a:stretch>
            <a:fillRect/>
          </a:stretch>
        </p:blipFill>
        <p:spPr>
          <a:xfrm>
            <a:off x="2506350" y="517874"/>
            <a:ext cx="4723873" cy="2597948"/>
          </a:xfrm>
        </p:spPr>
      </p:pic>
      <p:pic>
        <p:nvPicPr>
          <p:cNvPr id="5" name="Bild 4" descr="image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6" name="Grafik 5" descr="Ein Bild, das Person, Wand, drinnen, rot enthält.&#10;&#10;Automatisch generierte Beschreibung">
            <a:extLst>
              <a:ext uri="{FF2B5EF4-FFF2-40B4-BE49-F238E27FC236}">
                <a16:creationId xmlns:a16="http://schemas.microsoft.com/office/drawing/2014/main" id="{99027863-8450-4EF8-B779-649B8ADA6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1345" y="274638"/>
            <a:ext cx="1243013" cy="1766888"/>
          </a:xfrm>
          <a:prstGeom prst="rect">
            <a:avLst/>
          </a:prstGeom>
        </p:spPr>
      </p:pic>
      <p:pic>
        <p:nvPicPr>
          <p:cNvPr id="2" name="Folie 15">
            <a:hlinkClick r:id="" action="ppaction://media"/>
            <a:extLst>
              <a:ext uri="{FF2B5EF4-FFF2-40B4-BE49-F238E27FC236}">
                <a16:creationId xmlns:a16="http://schemas.microsoft.com/office/drawing/2014/main" id="{DFEC2D99-62BC-4A71-A1C4-1E1064EAE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132" y="6430962"/>
            <a:ext cx="304800" cy="3048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46183E0-937D-4825-B0BC-3B504A939142}"/>
              </a:ext>
            </a:extLst>
          </p:cNvPr>
          <p:cNvSpPr txBox="1"/>
          <p:nvPr/>
        </p:nvSpPr>
        <p:spPr>
          <a:xfrm>
            <a:off x="1688524" y="3605315"/>
            <a:ext cx="829714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200" dirty="0"/>
              <a:t>Name:				Spielgruppe </a:t>
            </a:r>
            <a:r>
              <a:rPr lang="de-CH" sz="2200" dirty="0" err="1"/>
              <a:t>Wunderchnöiel</a:t>
            </a:r>
            <a:endParaRPr lang="de-CH" sz="2200" dirty="0"/>
          </a:p>
          <a:p>
            <a:r>
              <a:rPr lang="de-CH" sz="2200" dirty="0"/>
              <a:t>Spielgruppentage:	Montag, Dienstag, Donnerstag, Freitag</a:t>
            </a:r>
          </a:p>
          <a:p>
            <a:r>
              <a:rPr lang="de-CH" sz="2200" dirty="0"/>
              <a:t>Zeit:				8.20-11.30 Uhr</a:t>
            </a:r>
          </a:p>
          <a:p>
            <a:r>
              <a:rPr lang="de-CH" sz="2200" dirty="0"/>
              <a:t>Alter:				ab 2,5 Jahren</a:t>
            </a:r>
          </a:p>
          <a:p>
            <a:r>
              <a:rPr lang="de-CH" sz="2200" dirty="0"/>
              <a:t>Kosten:				Fr. 27.-/Mal</a:t>
            </a:r>
          </a:p>
          <a:p>
            <a:r>
              <a:rPr lang="de-CH" sz="2200" dirty="0"/>
              <a:t>Kontakt:			Rahel Eusebio</a:t>
            </a:r>
          </a:p>
          <a:p>
            <a:r>
              <a:rPr lang="de-CH" sz="2200" dirty="0"/>
              <a:t>Tel:					052/386 15 11</a:t>
            </a:r>
          </a:p>
          <a:p>
            <a:r>
              <a:rPr lang="de-CH" sz="2200" dirty="0"/>
              <a:t>Weitere Infos:		www.spielgruppe-bauma.ch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 descr="Unknown.jpeg"/>
          <p:cNvPicPr>
            <a:picLocks noGrp="1" noChangeAspect="1"/>
          </p:cNvPicPr>
          <p:nvPr>
            <p:ph idx="1"/>
          </p:nvPr>
        </p:nvPicPr>
        <p:blipFill>
          <a:blip r:embed="rId5"/>
          <a:srcRect l="-12400" r="-12400"/>
          <a:stretch>
            <a:fillRect/>
          </a:stretch>
        </p:blipFill>
        <p:spPr>
          <a:xfrm>
            <a:off x="2559360" y="516020"/>
            <a:ext cx="4624800" cy="2543462"/>
          </a:xfrm>
        </p:spPr>
      </p:pic>
      <p:pic>
        <p:nvPicPr>
          <p:cNvPr id="5" name="Bild 4" descr="imag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A229AF41-D7AE-4A0C-A16A-91A90D1728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7731" y="3429000"/>
            <a:ext cx="5586453" cy="2700357"/>
          </a:xfrm>
          <a:prstGeom prst="rect">
            <a:avLst/>
          </a:prstGeom>
        </p:spPr>
      </p:pic>
      <p:pic>
        <p:nvPicPr>
          <p:cNvPr id="4" name="Folie 16.2">
            <a:hlinkClick r:id="" action="ppaction://media"/>
            <a:extLst>
              <a:ext uri="{FF2B5EF4-FFF2-40B4-BE49-F238E27FC236}">
                <a16:creationId xmlns:a16="http://schemas.microsoft.com/office/drawing/2014/main" id="{AE29065C-650D-43F9-97F9-62D68F2111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049" y="6335830"/>
            <a:ext cx="304800" cy="304800"/>
          </a:xfrm>
          <a:prstGeom prst="rect">
            <a:avLst/>
          </a:prstGeom>
        </p:spPr>
      </p:pic>
      <p:pic>
        <p:nvPicPr>
          <p:cNvPr id="7" name="Grafik 6" descr="Ein Bild, das Person, Haarteil enthält.&#10;&#10;Automatisch generierte Beschreibung">
            <a:extLst>
              <a:ext uri="{FF2B5EF4-FFF2-40B4-BE49-F238E27FC236}">
                <a16:creationId xmlns:a16="http://schemas.microsoft.com/office/drawing/2014/main" id="{4D1572FA-AD04-47E2-9D35-F3AC5BE69D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4143" y="274638"/>
            <a:ext cx="1798448" cy="1711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4081" y="638592"/>
            <a:ext cx="6858000" cy="919163"/>
          </a:xfrm>
        </p:spPr>
        <p:txBody>
          <a:bodyPr>
            <a:normAutofit/>
          </a:bodyPr>
          <a:lstStyle/>
          <a:p>
            <a:r>
              <a:rPr lang="de-DE" sz="4000" dirty="0"/>
              <a:t>Einschulung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11777" y="2037106"/>
            <a:ext cx="6858000" cy="615179"/>
          </a:xfrm>
        </p:spPr>
        <p:txBody>
          <a:bodyPr>
            <a:normAutofit/>
          </a:bodyPr>
          <a:lstStyle/>
          <a:p>
            <a:r>
              <a:rPr lang="de-DE" sz="2400" dirty="0">
                <a:solidFill>
                  <a:schemeClr val="tx1"/>
                </a:solidFill>
              </a:rPr>
              <a:t>Eintritt in den KG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796" y="3151832"/>
            <a:ext cx="3195205" cy="212626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3151832"/>
            <a:ext cx="3195205" cy="21262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728254" y="318340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7" name="Textfeld 6"/>
          <p:cNvSpPr txBox="1"/>
          <p:nvPr/>
        </p:nvSpPr>
        <p:spPr>
          <a:xfrm>
            <a:off x="6830198" y="272929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 dirty="0"/>
          </a:p>
        </p:txBody>
      </p:sp>
      <p:sp>
        <p:nvSpPr>
          <p:cNvPr id="8" name="Textfeld 7"/>
          <p:cNvSpPr txBox="1"/>
          <p:nvPr/>
        </p:nvSpPr>
        <p:spPr>
          <a:xfrm>
            <a:off x="9397313" y="335949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350"/>
          </a:p>
        </p:txBody>
      </p:sp>
      <p:pic>
        <p:nvPicPr>
          <p:cNvPr id="9" name="Bild 4" descr="images.png">
            <a:extLst>
              <a:ext uri="{FF2B5EF4-FFF2-40B4-BE49-F238E27FC236}">
                <a16:creationId xmlns:a16="http://schemas.microsoft.com/office/drawing/2014/main" id="{191BC9EE-BC1B-4226-AC4E-1B4BF2C13E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10" name="Folie 17">
            <a:hlinkClick r:id="" action="ppaction://media"/>
            <a:extLst>
              <a:ext uri="{FF2B5EF4-FFF2-40B4-BE49-F238E27FC236}">
                <a16:creationId xmlns:a16="http://schemas.microsoft.com/office/drawing/2014/main" id="{ED12981A-A0A9-4729-867C-FF49C90994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0435" y="64309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20656" y="2358820"/>
            <a:ext cx="7519834" cy="2140359"/>
          </a:xfrm>
        </p:spPr>
        <p:txBody>
          <a:bodyPr>
            <a:normAutofit/>
          </a:bodyPr>
          <a:lstStyle/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4050" dirty="0"/>
              <a:t>Eltern und Schule wünschen sich den bestmöglichen Schuleintritt  für alle Kinder</a:t>
            </a:r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826AFDD5-687F-45A7-BA37-533A712A8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5" name="Folie 18">
            <a:hlinkClick r:id="" action="ppaction://media"/>
            <a:extLst>
              <a:ext uri="{FF2B5EF4-FFF2-40B4-BE49-F238E27FC236}">
                <a16:creationId xmlns:a16="http://schemas.microsoft.com/office/drawing/2014/main" id="{4CF993A3-0C2D-48F4-B2FC-E25B8CA0B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0826" y="647598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9" y="1955766"/>
            <a:ext cx="1562100" cy="1543050"/>
          </a:xfr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665" y="2031879"/>
            <a:ext cx="1485900" cy="1543050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68" y="1955766"/>
            <a:ext cx="1447800" cy="161925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66" y="1955766"/>
            <a:ext cx="1562100" cy="157162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79" y="4082593"/>
            <a:ext cx="1533525" cy="16383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336" y="4082593"/>
            <a:ext cx="1600200" cy="16383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68" y="4130218"/>
            <a:ext cx="1543050" cy="154305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589" y="4130218"/>
            <a:ext cx="1485900" cy="1543050"/>
          </a:xfrm>
          <a:prstGeom prst="rect">
            <a:avLst/>
          </a:prstGeom>
        </p:spPr>
      </p:pic>
      <p:pic>
        <p:nvPicPr>
          <p:cNvPr id="12" name="Bild 4" descr="images.png">
            <a:extLst>
              <a:ext uri="{FF2B5EF4-FFF2-40B4-BE49-F238E27FC236}">
                <a16:creationId xmlns:a16="http://schemas.microsoft.com/office/drawing/2014/main" id="{01627216-4FF5-4D0B-BB46-B85C665F02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3449" y="274639"/>
            <a:ext cx="1015646" cy="1186552"/>
          </a:xfrm>
          <a:prstGeom prst="rect">
            <a:avLst/>
          </a:prstGeom>
        </p:spPr>
      </p:pic>
      <p:pic>
        <p:nvPicPr>
          <p:cNvPr id="2" name="Folie 19">
            <a:hlinkClick r:id="" action="ppaction://media"/>
            <a:extLst>
              <a:ext uri="{FF2B5EF4-FFF2-40B4-BE49-F238E27FC236}">
                <a16:creationId xmlns:a16="http://schemas.microsoft.com/office/drawing/2014/main" id="{E9CD3FE7-BDBA-47FD-BA83-0E09060B2F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4944" y="6494318"/>
            <a:ext cx="327735" cy="3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9995" y="2526300"/>
            <a:ext cx="7928810" cy="4279745"/>
          </a:xfrm>
        </p:spPr>
        <p:txBody>
          <a:bodyPr>
            <a:normAutofit fontScale="77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900" dirty="0"/>
              <a:t>allein auf die Toilette gehen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900" dirty="0"/>
              <a:t>für ein paar Stunden von seinen Eltern getrennt sein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900" dirty="0"/>
              <a:t>sorgfältig umgehen mit Lebewesen und Materialien</a:t>
            </a:r>
            <a:endParaRPr lang="de-DE" sz="29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de-DE" sz="2900" dirty="0"/>
              <a:t>mit anderen Kindern spielen, rennen, klettern und balancieren</a:t>
            </a:r>
          </a:p>
          <a:p>
            <a:r>
              <a:rPr lang="de-DE" sz="2900" dirty="0"/>
              <a:t>mit der Schere Papier schneiden, mit Stiften zeichnen und mit Leim kleben</a:t>
            </a:r>
          </a:p>
          <a:p>
            <a:r>
              <a:rPr lang="de-DE" sz="2900" dirty="0"/>
              <a:t>sich selbständig an- und ausziehen </a:t>
            </a:r>
          </a:p>
          <a:p>
            <a:r>
              <a:rPr lang="de-DE" sz="2900" dirty="0"/>
              <a:t>Hände waschen sowie Mund und Nase putzen</a:t>
            </a:r>
          </a:p>
          <a:p>
            <a:r>
              <a:rPr lang="de-DE" sz="2900" dirty="0"/>
              <a:t>einfache Aussagen auf Deutsch verstehen und Aufforderungen ausführen</a:t>
            </a:r>
          </a:p>
          <a:p>
            <a:r>
              <a:rPr lang="de-DE" sz="2900" dirty="0"/>
              <a:t>einige Zeit bei einer Sache bleiben und sich auf diese einlassen</a:t>
            </a:r>
          </a:p>
          <a:p>
            <a:r>
              <a:rPr lang="de-DE" sz="2900" dirty="0"/>
              <a:t>nach dem Spielen aufräumen – bei Bedarf mit Hilfe</a:t>
            </a:r>
            <a:br>
              <a:rPr lang="de-DE" sz="2900" dirty="0"/>
            </a:br>
            <a:endParaRPr lang="de-DE" sz="2900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001C54C6-C6EA-4AA8-9ADB-07386F3A0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8" y="274638"/>
            <a:ext cx="1022363" cy="1194398"/>
          </a:xfrm>
          <a:prstGeom prst="rect">
            <a:avLst/>
          </a:prstGeom>
        </p:spPr>
      </p:pic>
      <p:pic>
        <p:nvPicPr>
          <p:cNvPr id="2" name="Folie 20">
            <a:hlinkClick r:id="" action="ppaction://media"/>
            <a:extLst>
              <a:ext uri="{FF2B5EF4-FFF2-40B4-BE49-F238E27FC236}">
                <a16:creationId xmlns:a16="http://schemas.microsoft.com/office/drawing/2014/main" id="{47BBC1C6-6FD0-49E0-B949-3FFB490827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004" y="6430962"/>
            <a:ext cx="304800" cy="3048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8D37624-C442-4FA7-83D0-3E71B3B9E011}"/>
              </a:ext>
            </a:extLst>
          </p:cNvPr>
          <p:cNvSpPr txBox="1"/>
          <p:nvPr/>
        </p:nvSpPr>
        <p:spPr>
          <a:xfrm>
            <a:off x="1084708" y="575167"/>
            <a:ext cx="76958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de-DE" sz="3600" dirty="0"/>
              <a:t>Was sollte mein Kind können, wenn </a:t>
            </a:r>
          </a:p>
          <a:p>
            <a:pPr marL="0" indent="0" algn="ctr">
              <a:buNone/>
            </a:pPr>
            <a:r>
              <a:rPr lang="de-DE" sz="3600" dirty="0"/>
              <a:t>es in den Kindergarten geht?</a:t>
            </a:r>
            <a:r>
              <a:rPr lang="de-DE" sz="36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54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12980" y="221889"/>
            <a:ext cx="7918040" cy="5389202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3000" dirty="0"/>
              <a:t>	</a:t>
            </a:r>
            <a:r>
              <a:rPr lang="de-DE" sz="4000" dirty="0"/>
              <a:t>Was muss mein Kind noch nicht </a:t>
            </a:r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4000" dirty="0"/>
              <a:t>können: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lvl="7">
              <a:spcBef>
                <a:spcPts val="0"/>
              </a:spcBef>
              <a:buFont typeface="Arial" charset="0"/>
              <a:buChar char="•"/>
              <a:defRPr/>
            </a:pPr>
            <a:r>
              <a:rPr lang="de-DE" sz="3000" dirty="0"/>
              <a:t>Schreiben</a:t>
            </a:r>
          </a:p>
          <a:p>
            <a:pPr lvl="7">
              <a:spcBef>
                <a:spcPts val="0"/>
              </a:spcBef>
              <a:buFont typeface="Arial" charset="0"/>
              <a:buChar char="•"/>
              <a:defRPr/>
            </a:pPr>
            <a:r>
              <a:rPr lang="de-DE" sz="3000" dirty="0"/>
              <a:t>Rechnen</a:t>
            </a:r>
          </a:p>
          <a:p>
            <a:pPr lvl="7">
              <a:spcBef>
                <a:spcPts val="0"/>
              </a:spcBef>
              <a:buFont typeface="Arial" charset="0"/>
              <a:buChar char="•"/>
              <a:defRPr/>
            </a:pPr>
            <a:r>
              <a:rPr lang="de-DE" sz="3000" dirty="0"/>
              <a:t>Lesen</a:t>
            </a:r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304935FA-7789-4BDB-9B9C-A1CA060F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2" name="Folie 21">
            <a:hlinkClick r:id="" action="ppaction://media"/>
            <a:extLst>
              <a:ext uri="{FF2B5EF4-FFF2-40B4-BE49-F238E27FC236}">
                <a16:creationId xmlns:a16="http://schemas.microsoft.com/office/drawing/2014/main" id="{13C549AD-42AE-4E48-AB42-2A52A8C1A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1049" y="638348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flipV="1">
            <a:off x="1723524" y="1028700"/>
            <a:ext cx="6791826" cy="102394"/>
          </a:xfrm>
        </p:spPr>
        <p:txBody>
          <a:bodyPr>
            <a:normAutofit fontScale="90000"/>
          </a:bodyPr>
          <a:lstStyle/>
          <a:p>
            <a:r>
              <a:rPr lang="de-DE" dirty="0"/>
              <a:t>  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683636" y="72601"/>
            <a:ext cx="6791826" cy="1007296"/>
          </a:xfrm>
        </p:spPr>
        <p:txBody>
          <a:bodyPr>
            <a:normAutofit fontScale="25000" lnSpcReduction="20000"/>
          </a:bodyPr>
          <a:lstStyle/>
          <a:p>
            <a:endParaRPr lang="de-DE" sz="4500" dirty="0"/>
          </a:p>
          <a:p>
            <a:pPr marL="0" indent="0">
              <a:buNone/>
            </a:pPr>
            <a:endParaRPr lang="de-DE" sz="4500" dirty="0"/>
          </a:p>
          <a:p>
            <a:pPr marL="0" indent="0">
              <a:buNone/>
            </a:pPr>
            <a:endParaRPr lang="de-DE" sz="4500" dirty="0"/>
          </a:p>
          <a:p>
            <a:pPr marL="0" indent="0">
              <a:buNone/>
            </a:pPr>
            <a:endParaRPr lang="de-DE" sz="4500" dirty="0"/>
          </a:p>
          <a:p>
            <a:pPr marL="0" indent="0">
              <a:buNone/>
            </a:pPr>
            <a:r>
              <a:rPr lang="de-DE" sz="12300" dirty="0"/>
              <a:t>	</a:t>
            </a:r>
            <a:r>
              <a:rPr lang="de-DE" sz="16000" dirty="0"/>
              <a:t>Hilf mir es selbst zu tun</a:t>
            </a:r>
          </a:p>
          <a:p>
            <a:pPr lvl="6"/>
            <a:endParaRPr lang="de-DE" sz="4050" dirty="0"/>
          </a:p>
          <a:p>
            <a:pPr lvl="6"/>
            <a:endParaRPr lang="de-DE" sz="4050" dirty="0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983" y="2772125"/>
            <a:ext cx="5659493" cy="2865566"/>
          </a:xfrm>
          <a:prstGeom prst="rect">
            <a:avLst/>
          </a:prstGeom>
        </p:spPr>
      </p:pic>
      <p:pic>
        <p:nvPicPr>
          <p:cNvPr id="6" name="Bild 4" descr="images.png">
            <a:extLst>
              <a:ext uri="{FF2B5EF4-FFF2-40B4-BE49-F238E27FC236}">
                <a16:creationId xmlns:a16="http://schemas.microsoft.com/office/drawing/2014/main" id="{0A7EF672-44D0-47F5-96E5-A8CDCA51D8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3" name="Folie 22">
            <a:hlinkClick r:id="" action="ppaction://media"/>
            <a:extLst>
              <a:ext uri="{FF2B5EF4-FFF2-40B4-BE49-F238E27FC236}">
                <a16:creationId xmlns:a16="http://schemas.microsoft.com/office/drawing/2014/main" id="{AF468D0F-0ADB-4D47-85B3-AD9E16BF0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959" y="6357504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3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46100" y="274638"/>
            <a:ext cx="3998953" cy="1143000"/>
          </a:xfrm>
        </p:spPr>
        <p:txBody>
          <a:bodyPr>
            <a:noAutofit/>
          </a:bodyPr>
          <a:lstStyle/>
          <a:p>
            <a:r>
              <a:rPr lang="de-CH" sz="4000" dirty="0"/>
              <a:t>Ablauf der Präsentation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457200" y="2076591"/>
            <a:ext cx="8229600" cy="5391233"/>
          </a:xfrm>
        </p:spPr>
        <p:txBody>
          <a:bodyPr>
            <a:normAutofit/>
          </a:bodyPr>
          <a:lstStyle/>
          <a:p>
            <a:r>
              <a:rPr lang="de-CH" dirty="0"/>
              <a:t>Was ist Spielgruppe?</a:t>
            </a:r>
          </a:p>
          <a:p>
            <a:r>
              <a:rPr lang="de-CH" dirty="0"/>
              <a:t>Kinder lernen im Spiel</a:t>
            </a:r>
          </a:p>
          <a:p>
            <a:r>
              <a:rPr lang="de-CH" dirty="0"/>
              <a:t>Kurzfilm Lerngelegenheit Pfütze</a:t>
            </a:r>
          </a:p>
          <a:p>
            <a:r>
              <a:rPr lang="de-CH" dirty="0"/>
              <a:t>Vorstellung der verschiedenen Spielgruppen der Gemeinde </a:t>
            </a:r>
            <a:r>
              <a:rPr lang="de-CH" dirty="0" err="1"/>
              <a:t>Bauma</a:t>
            </a:r>
            <a:endParaRPr lang="de-CH" dirty="0"/>
          </a:p>
          <a:p>
            <a:r>
              <a:rPr lang="de-CH" dirty="0"/>
              <a:t>Kindergartenlehrperson Deborah Raschle</a:t>
            </a:r>
          </a:p>
          <a:p>
            <a:r>
              <a:rPr lang="de-CH" dirty="0"/>
              <a:t>App Parentu</a:t>
            </a:r>
          </a:p>
        </p:txBody>
      </p:sp>
      <p:pic>
        <p:nvPicPr>
          <p:cNvPr id="6" name="Bild 5" descr="imag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440" y="284723"/>
            <a:ext cx="1011789" cy="1182043"/>
          </a:xfrm>
          <a:prstGeom prst="rect">
            <a:avLst/>
          </a:prstGeom>
        </p:spPr>
      </p:pic>
      <p:pic>
        <p:nvPicPr>
          <p:cNvPr id="3" name="Folie 2.1">
            <a:hlinkClick r:id="" action="ppaction://media"/>
            <a:extLst>
              <a:ext uri="{FF2B5EF4-FFF2-40B4-BE49-F238E27FC236}">
                <a16:creationId xmlns:a16="http://schemas.microsoft.com/office/drawing/2014/main" id="{09362F1B-512C-4568-BC6C-CD69240904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400" y="6428509"/>
            <a:ext cx="304800" cy="3048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heel spokes="1"/>
      </p:transition>
    </mc:Choice>
    <mc:Fallback xmlns="">
      <p:transition spd="slow" advClick="0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4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40" objId="4"/>
        <p14:stopEvt time="40063" objId="4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7585365" y="6292701"/>
            <a:ext cx="1636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50" dirty="0"/>
              <a:t>https://vsa.zh.</a:t>
            </a:r>
            <a:r>
              <a:rPr lang="de-DE" sz="1600" dirty="0"/>
              <a:t>ch</a:t>
            </a:r>
          </a:p>
        </p:txBody>
      </p:sp>
      <p:pic>
        <p:nvPicPr>
          <p:cNvPr id="5" name="Bild 4" descr="images.png">
            <a:extLst>
              <a:ext uri="{FF2B5EF4-FFF2-40B4-BE49-F238E27FC236}">
                <a16:creationId xmlns:a16="http://schemas.microsoft.com/office/drawing/2014/main" id="{F968220E-A366-4CC3-A42C-E0C9704E8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2" name="Folie 23">
            <a:hlinkClick r:id="" action="ppaction://media"/>
            <a:extLst>
              <a:ext uri="{FF2B5EF4-FFF2-40B4-BE49-F238E27FC236}">
                <a16:creationId xmlns:a16="http://schemas.microsoft.com/office/drawing/2014/main" id="{D4A100E0-3EF0-4937-864E-543F389E4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49" y="6383482"/>
            <a:ext cx="304800" cy="304800"/>
          </a:xfrm>
          <a:prstGeom prst="rect">
            <a:avLst/>
          </a:prstGeom>
        </p:spPr>
      </p:pic>
      <p:pic>
        <p:nvPicPr>
          <p:cNvPr id="13" name="Inhaltsplatzhalter 12">
            <a:extLst>
              <a:ext uri="{FF2B5EF4-FFF2-40B4-BE49-F238E27FC236}">
                <a16:creationId xmlns:a16="http://schemas.microsoft.com/office/drawing/2014/main" id="{4A5C4914-FCA9-41BA-A38E-AE1AC00CE5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2108938" y="1444387"/>
            <a:ext cx="5102769" cy="4525963"/>
          </a:xfrm>
        </p:spPr>
      </p:pic>
    </p:spTree>
    <p:extLst>
      <p:ext uri="{BB962C8B-B14F-4D97-AF65-F5344CB8AC3E}">
        <p14:creationId xmlns:p14="http://schemas.microsoft.com/office/powerpoint/2010/main" val="143301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18309" y="217488"/>
            <a:ext cx="8229600" cy="5970298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4000" dirty="0"/>
              <a:t>Bei Unsicherheiten betreffend </a:t>
            </a:r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4000" dirty="0"/>
              <a:t>der Entwicklung Ihres Kindes </a:t>
            </a:r>
          </a:p>
          <a:p>
            <a:pPr marL="0" indent="0" algn="ctr" defTabSz="685800">
              <a:spcBef>
                <a:spcPts val="0"/>
              </a:spcBef>
              <a:buNone/>
              <a:defRPr/>
            </a:pPr>
            <a:r>
              <a:rPr lang="de-DE" sz="4000" dirty="0"/>
              <a:t>wenden Sie sich an:</a:t>
            </a: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lvl="4">
              <a:spcBef>
                <a:spcPts val="0"/>
              </a:spcBef>
              <a:buFont typeface="Arial" charset="0"/>
              <a:buChar char="•"/>
            </a:pPr>
            <a:r>
              <a:rPr lang="de-DE" sz="2200" dirty="0"/>
              <a:t>Spielgruppenleiterin / Kita Leiterin</a:t>
            </a:r>
          </a:p>
          <a:p>
            <a:pPr lvl="4">
              <a:spcBef>
                <a:spcPts val="0"/>
              </a:spcBef>
              <a:buFont typeface="Arial" charset="0"/>
              <a:buChar char="•"/>
            </a:pPr>
            <a:r>
              <a:rPr lang="de-DE" sz="2200" dirty="0"/>
              <a:t>Fachstelle </a:t>
            </a:r>
            <a:r>
              <a:rPr lang="de-DE" sz="2200" dirty="0" err="1"/>
              <a:t>z.B</a:t>
            </a:r>
            <a:r>
              <a:rPr lang="de-DE" sz="2200" dirty="0"/>
              <a:t> Kinderarzt oder Familienberatung</a:t>
            </a:r>
          </a:p>
          <a:p>
            <a:pPr lvl="4">
              <a:spcBef>
                <a:spcPts val="0"/>
              </a:spcBef>
              <a:buFont typeface="Arial" charset="0"/>
              <a:buChar char="•"/>
            </a:pPr>
            <a:r>
              <a:rPr lang="de-DE" sz="2200" dirty="0"/>
              <a:t>Kindergartenlehrperson / Schulleiter 	</a:t>
            </a:r>
            <a:r>
              <a:rPr lang="de-DE" dirty="0"/>
              <a:t>	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094402C9-CAA6-4CAE-A381-8822C69D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2" name="Folie 24">
            <a:hlinkClick r:id="" action="ppaction://media"/>
            <a:extLst>
              <a:ext uri="{FF2B5EF4-FFF2-40B4-BE49-F238E27FC236}">
                <a16:creationId xmlns:a16="http://schemas.microsoft.com/office/drawing/2014/main" id="{FC272FA1-8190-4B98-98B4-AC87FA736C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049" y="6430962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9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879316" y="1528201"/>
            <a:ext cx="3650839" cy="2949878"/>
          </a:xfrm>
        </p:spPr>
      </p:pic>
      <p:sp>
        <p:nvSpPr>
          <p:cNvPr id="10" name="Textfeld 9"/>
          <p:cNvSpPr txBox="1"/>
          <p:nvPr/>
        </p:nvSpPr>
        <p:spPr>
          <a:xfrm>
            <a:off x="2879316" y="3003140"/>
            <a:ext cx="322876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700" dirty="0"/>
              <a:t>    </a:t>
            </a:r>
          </a:p>
          <a:p>
            <a:endParaRPr lang="de-DE" sz="2700" dirty="0"/>
          </a:p>
          <a:p>
            <a:endParaRPr lang="de-DE" sz="2700" dirty="0"/>
          </a:p>
          <a:p>
            <a:endParaRPr lang="de-DE" sz="2700" dirty="0"/>
          </a:p>
          <a:p>
            <a:r>
              <a:rPr lang="de-DE" sz="2700" dirty="0"/>
              <a:t>         </a:t>
            </a:r>
            <a:r>
              <a:rPr lang="de-DE" sz="4000" b="1" dirty="0"/>
              <a:t>Viel Erfolg!</a:t>
            </a:r>
          </a:p>
        </p:txBody>
      </p:sp>
      <p:pic>
        <p:nvPicPr>
          <p:cNvPr id="5" name="Bild 4" descr="images.png">
            <a:extLst>
              <a:ext uri="{FF2B5EF4-FFF2-40B4-BE49-F238E27FC236}">
                <a16:creationId xmlns:a16="http://schemas.microsoft.com/office/drawing/2014/main" id="{CBF5B3C9-BE93-4DC3-BF9B-0070AE311B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2" name="Folie 25">
            <a:hlinkClick r:id="" action="ppaction://media"/>
            <a:extLst>
              <a:ext uri="{FF2B5EF4-FFF2-40B4-BE49-F238E27FC236}">
                <a16:creationId xmlns:a16="http://schemas.microsoft.com/office/drawing/2014/main" id="{FE844D24-79A2-4A85-B40B-81BEF20F8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049" y="635750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7310" y="1131095"/>
            <a:ext cx="7918040" cy="4358878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de-DE" sz="3000" dirty="0"/>
              <a:t>	</a:t>
            </a:r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304935FA-7789-4BDB-9B9C-A1CA060F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F7A808D3-E073-40A4-84B9-688F441B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62" y="274639"/>
            <a:ext cx="6791325" cy="1727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2515700-A46C-422D-A471-5AEBBA804876}"/>
              </a:ext>
            </a:extLst>
          </p:cNvPr>
          <p:cNvSpPr txBox="1"/>
          <p:nvPr/>
        </p:nvSpPr>
        <p:spPr>
          <a:xfrm>
            <a:off x="539413" y="2457706"/>
            <a:ext cx="81621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de-DE" dirty="0">
                <a:latin typeface="Open Sans"/>
              </a:rPr>
              <a:t> </a:t>
            </a:r>
            <a:r>
              <a:rPr lang="de-DE" sz="2200" dirty="0">
                <a:latin typeface="Open Sans"/>
              </a:rPr>
              <a:t>einfach und übersichtlich</a:t>
            </a:r>
          </a:p>
          <a:p>
            <a:pPr algn="l"/>
            <a:endParaRPr lang="de-DE" sz="2200" dirty="0"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200" b="0" i="0" dirty="0">
                <a:effectLst/>
                <a:latin typeface="Open Sans"/>
              </a:rPr>
              <a:t> Informa</a:t>
            </a:r>
            <a:r>
              <a:rPr lang="de-DE" sz="2200" dirty="0">
                <a:latin typeface="Open Sans"/>
              </a:rPr>
              <a:t>tionen sind jederzeit zugänglich</a:t>
            </a:r>
          </a:p>
          <a:p>
            <a:pPr algn="l"/>
            <a:endParaRPr lang="de-DE" sz="2200" dirty="0"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200" dirty="0">
                <a:latin typeface="Open Sans"/>
              </a:rPr>
              <a:t> über 300 Inhalte altersentsprechend</a:t>
            </a:r>
          </a:p>
          <a:p>
            <a:pPr algn="l"/>
            <a:endParaRPr lang="de-DE" sz="2200" dirty="0"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200" dirty="0">
                <a:latin typeface="Open Sans"/>
              </a:rPr>
              <a:t> Aufwachsen, Bildung und Erziehung der Kinder</a:t>
            </a:r>
          </a:p>
          <a:p>
            <a:pPr algn="l"/>
            <a:endParaRPr lang="de-DE" sz="2200" dirty="0"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200" dirty="0">
                <a:latin typeface="Open Sans"/>
              </a:rPr>
              <a:t> Anregungen zur Gestaltung des Familienalltags</a:t>
            </a:r>
          </a:p>
          <a:p>
            <a:pPr algn="l"/>
            <a:endParaRPr lang="de-DE" sz="2200" dirty="0">
              <a:latin typeface="Open Sans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de-DE" sz="2200" dirty="0">
                <a:latin typeface="Open Sans"/>
              </a:rPr>
              <a:t> Hinweise auf Events und Aktuelles aus der Region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de-DE" b="0" i="0" dirty="0">
              <a:solidFill>
                <a:srgbClr val="3C7639"/>
              </a:solidFill>
              <a:effectLst/>
              <a:latin typeface="Open Sans"/>
            </a:endParaRPr>
          </a:p>
        </p:txBody>
      </p:sp>
      <p:pic>
        <p:nvPicPr>
          <p:cNvPr id="10" name="Folie 23">
            <a:hlinkClick r:id="" action="ppaction://media"/>
            <a:extLst>
              <a:ext uri="{FF2B5EF4-FFF2-40B4-BE49-F238E27FC236}">
                <a16:creationId xmlns:a16="http://schemas.microsoft.com/office/drawing/2014/main" id="{39FC348B-1FA9-4AD3-8A06-3B3A81CD7D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602" y="6488406"/>
            <a:ext cx="361249" cy="36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heel spokes="1"/>
      </p:transition>
    </mc:Choice>
    <mc:Fallback xmlns="">
      <p:transition spd="slow" advClick="0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5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97310" y="1131095"/>
            <a:ext cx="7918040" cy="4358878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de-DE" sz="3000" dirty="0"/>
              <a:t>	</a:t>
            </a:r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304935FA-7789-4BDB-9B9C-A1CA060FA6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226CF90A-3DED-4E82-98A7-DD4144600B9E}"/>
              </a:ext>
            </a:extLst>
          </p:cNvPr>
          <p:cNvSpPr/>
          <p:nvPr/>
        </p:nvSpPr>
        <p:spPr>
          <a:xfrm>
            <a:off x="597310" y="2666874"/>
            <a:ext cx="867598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0" i="0" dirty="0">
                <a:effectLst/>
                <a:latin typeface="Open Sans"/>
              </a:rPr>
              <a:t>Push-Nachrichten</a:t>
            </a:r>
          </a:p>
          <a:p>
            <a:endParaRPr lang="de-CH" sz="2400" b="0" i="0" dirty="0">
              <a:effectLst/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latin typeface="Open Sans"/>
              </a:rPr>
              <a:t>Entwicklungsphasen der Kinder</a:t>
            </a:r>
          </a:p>
          <a:p>
            <a:endParaRPr lang="de-CH" sz="2400" dirty="0"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b="0" i="0" dirty="0">
                <a:effectLst/>
                <a:latin typeface="Open Sans"/>
              </a:rPr>
              <a:t>Muttersprache</a:t>
            </a:r>
          </a:p>
          <a:p>
            <a:endParaRPr lang="de-CH" sz="2400" b="0" i="0" dirty="0">
              <a:effectLst/>
              <a:latin typeface="Open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2400" dirty="0">
                <a:latin typeface="Open Sans"/>
              </a:rPr>
              <a:t>Bring-Prinzip</a:t>
            </a:r>
          </a:p>
          <a:p>
            <a:endParaRPr lang="de-CH" sz="2400" dirty="0">
              <a:latin typeface="Open Sans"/>
            </a:endParaRPr>
          </a:p>
          <a:p>
            <a:endParaRPr lang="de-CH" sz="2400" dirty="0">
              <a:latin typeface="Open Sans"/>
            </a:endParaRPr>
          </a:p>
          <a:p>
            <a:r>
              <a:rPr lang="de-CH" sz="2400" dirty="0">
                <a:latin typeface="Open Sans"/>
              </a:rPr>
              <a:t>www.parentu.ch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F7A808D3-E073-40A4-84B9-688F441B4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62" y="274639"/>
            <a:ext cx="6791325" cy="174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Folie 24">
            <a:hlinkClick r:id="" action="ppaction://media"/>
            <a:extLst>
              <a:ext uri="{FF2B5EF4-FFF2-40B4-BE49-F238E27FC236}">
                <a16:creationId xmlns:a16="http://schemas.microsoft.com/office/drawing/2014/main" id="{6DFCF994-B68D-4BBE-BCF6-9861DAB945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00" y="6515784"/>
            <a:ext cx="285559" cy="28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8173" y="2389074"/>
            <a:ext cx="8229600" cy="3740057"/>
          </a:xfrm>
        </p:spPr>
        <p:txBody>
          <a:bodyPr/>
          <a:lstStyle/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r>
              <a:rPr lang="de-DE" sz="2100" dirty="0"/>
              <a:t>	</a:t>
            </a:r>
            <a:r>
              <a:rPr lang="de-DE" dirty="0"/>
              <a:t>	</a:t>
            </a:r>
            <a:r>
              <a:rPr lang="de-DE" sz="6000" dirty="0"/>
              <a:t>Herzlichen Dank!</a:t>
            </a:r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  <a:p>
            <a:pPr marL="0" indent="0" defTabSz="685800">
              <a:spcBef>
                <a:spcPts val="0"/>
              </a:spcBef>
              <a:buNone/>
              <a:defRPr/>
            </a:pPr>
            <a:endParaRPr lang="de-DE" dirty="0"/>
          </a:p>
        </p:txBody>
      </p:sp>
      <p:pic>
        <p:nvPicPr>
          <p:cNvPr id="4" name="Bild 4" descr="images.png">
            <a:extLst>
              <a:ext uri="{FF2B5EF4-FFF2-40B4-BE49-F238E27FC236}">
                <a16:creationId xmlns:a16="http://schemas.microsoft.com/office/drawing/2014/main" id="{094402C9-CAA6-4CAE-A381-8822C69D69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5" name="Folie 29">
            <a:hlinkClick r:id="" action="ppaction://media"/>
            <a:extLst>
              <a:ext uri="{FF2B5EF4-FFF2-40B4-BE49-F238E27FC236}">
                <a16:creationId xmlns:a16="http://schemas.microsoft.com/office/drawing/2014/main" id="{4F6A874E-5202-4EA8-9B1F-86AAA2172D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49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7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70330" y="274638"/>
            <a:ext cx="6052467" cy="1107122"/>
          </a:xfrm>
        </p:spPr>
        <p:txBody>
          <a:bodyPr>
            <a:normAutofit fontScale="90000"/>
          </a:bodyPr>
          <a:lstStyle/>
          <a:p>
            <a:br>
              <a:rPr lang="de-CH" dirty="0"/>
            </a:br>
            <a:r>
              <a:rPr lang="de-CH" dirty="0"/>
              <a:t>Was ist Spielgruppe?</a:t>
            </a:r>
            <a:br>
              <a:rPr lang="de-DE" dirty="0"/>
            </a:br>
            <a:br>
              <a:rPr lang="de-DE" dirty="0"/>
            </a:br>
            <a:endParaRPr lang="de-CH" sz="1222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3449" y="2530621"/>
            <a:ext cx="8229600" cy="3837906"/>
          </a:xfrm>
        </p:spPr>
        <p:txBody>
          <a:bodyPr>
            <a:noAutofit/>
          </a:bodyPr>
          <a:lstStyle/>
          <a:p>
            <a:r>
              <a:rPr lang="de-DE" sz="2400" dirty="0"/>
              <a:t>Die Spielgruppe bietet frühkindliche Bildung, Betreuung und Erziehung und unterstützt die soziale, emotionale, kognitive, körperliche und psychische Entwicklung von allen Kindern zu eigenverantwortlichen und gemeinschaftsfähigen Persönlichkeiten. 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Die Spielgruppe erleichtert den Start in den zukünftigen Schulalltag für alle Kinder – ein Beitrag zur Chancengleichheit.</a:t>
            </a:r>
          </a:p>
          <a:p>
            <a:endParaRPr lang="de-DE" sz="2400" dirty="0"/>
          </a:p>
          <a:p>
            <a:pPr marL="0" indent="0">
              <a:buNone/>
            </a:pPr>
            <a:endParaRPr lang="de-DE" sz="2400" dirty="0"/>
          </a:p>
        </p:txBody>
      </p:sp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9" name="Folie 3.1">
            <a:hlinkClick r:id="" action="ppaction://media"/>
            <a:extLst>
              <a:ext uri="{FF2B5EF4-FFF2-40B4-BE49-F238E27FC236}">
                <a16:creationId xmlns:a16="http://schemas.microsoft.com/office/drawing/2014/main" id="{A3EC67CE-A12E-4DE6-93DC-B43DA8400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49" y="6583362"/>
            <a:ext cx="304800" cy="304800"/>
          </a:xfrm>
          <a:prstGeom prst="rect">
            <a:avLst/>
          </a:prstGeom>
        </p:spPr>
      </p:pic>
      <p:pic>
        <p:nvPicPr>
          <p:cNvPr id="10" name="Folie 3.2">
            <a:hlinkClick r:id="" action="ppaction://media"/>
            <a:extLst>
              <a:ext uri="{FF2B5EF4-FFF2-40B4-BE49-F238E27FC236}">
                <a16:creationId xmlns:a16="http://schemas.microsoft.com/office/drawing/2014/main" id="{2525B5A7-3B65-4A43-A6B7-61AA1EDEBB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473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116342-AA00-4423-9429-419D6AA6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49" y="2215662"/>
            <a:ext cx="8229600" cy="3651738"/>
          </a:xfrm>
        </p:spPr>
        <p:txBody>
          <a:bodyPr>
            <a:normAutofit/>
          </a:bodyPr>
          <a:lstStyle/>
          <a:p>
            <a:r>
              <a:rPr lang="de-DE" sz="2400" dirty="0"/>
              <a:t>In allen Spielgruppen ist gemeinsam, dass sie Kinder vor dem Kindergarten ganzheitlich in Spiel, Gestalten und Begegnen umfassende Erfahrungsfelder ermöglichen und sie dabei unterstützen.</a:t>
            </a:r>
          </a:p>
          <a:p>
            <a:pPr marL="0" indent="0">
              <a:buNone/>
            </a:pPr>
            <a:endParaRPr lang="de-DE" sz="2400" dirty="0"/>
          </a:p>
          <a:p>
            <a:r>
              <a:rPr lang="de-DE" sz="2400" dirty="0"/>
              <a:t>Die Spielgruppe fördert Elternkontakte / Elternbildung, in dem sie Eltern in die Spielgruppenarbeit einbezieht sowie </a:t>
            </a:r>
            <a:r>
              <a:rPr lang="de-DE" sz="2400" dirty="0" err="1"/>
              <a:t>Austauschgefässe</a:t>
            </a:r>
            <a:r>
              <a:rPr lang="de-DE" sz="2400" dirty="0"/>
              <a:t> wie Elternabende, Elternveranstaltungen und Elterngespräche anbietet.</a:t>
            </a:r>
          </a:p>
          <a:p>
            <a:endParaRPr lang="de-CH" dirty="0"/>
          </a:p>
        </p:txBody>
      </p:sp>
      <p:pic>
        <p:nvPicPr>
          <p:cNvPr id="4" name="Bild 3" descr="images.png">
            <a:extLst>
              <a:ext uri="{FF2B5EF4-FFF2-40B4-BE49-F238E27FC236}">
                <a16:creationId xmlns:a16="http://schemas.microsoft.com/office/drawing/2014/main" id="{9836DE10-A2D4-446C-BB7D-985231ABE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7" name="Folie 4.1">
            <a:hlinkClick r:id="" action="ppaction://media"/>
            <a:extLst>
              <a:ext uri="{FF2B5EF4-FFF2-40B4-BE49-F238E27FC236}">
                <a16:creationId xmlns:a16="http://schemas.microsoft.com/office/drawing/2014/main" id="{F3D684DA-2A2B-4169-8D4C-2FC14017E6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49" y="6553200"/>
            <a:ext cx="304800" cy="304800"/>
          </a:xfrm>
          <a:prstGeom prst="rect">
            <a:avLst/>
          </a:prstGeom>
        </p:spPr>
      </p:pic>
      <p:pic>
        <p:nvPicPr>
          <p:cNvPr id="11" name="Folie 4.2">
            <a:hlinkClick r:id="" action="ppaction://media"/>
            <a:extLst>
              <a:ext uri="{FF2B5EF4-FFF2-40B4-BE49-F238E27FC236}">
                <a16:creationId xmlns:a16="http://schemas.microsoft.com/office/drawing/2014/main" id="{2B76F2F2-0E9B-48F6-9507-33428A2B67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99443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4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36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5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ages.png">
            <a:extLst>
              <a:ext uri="{FF2B5EF4-FFF2-40B4-BE49-F238E27FC236}">
                <a16:creationId xmlns:a16="http://schemas.microsoft.com/office/drawing/2014/main" id="{D8F89633-C3DD-4B41-A412-F4F76CC2D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0550DB40-F510-4E16-AF6E-2495ACF7D292}"/>
              </a:ext>
            </a:extLst>
          </p:cNvPr>
          <p:cNvSpPr/>
          <p:nvPr/>
        </p:nvSpPr>
        <p:spPr>
          <a:xfrm>
            <a:off x="363449" y="1872583"/>
            <a:ext cx="789038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Die Spielgruppe ist für Kinder und Eltern mit Migrationshintergrund ein wichtiger Schritt zur Integration, ebenso für Kinder mit besonderen Bedürfnissen. </a:t>
            </a:r>
          </a:p>
          <a:p>
            <a:endParaRPr lang="de-DE" sz="2400" dirty="0"/>
          </a:p>
          <a:p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/>
              <a:t>Das zentrale Bildungsmittel in diesem Alter ist das Spiel, welches in der Spielgruppe im Mittelpunkt steht.</a:t>
            </a:r>
          </a:p>
          <a:p>
            <a:endParaRPr lang="de-DE" sz="2400" dirty="0"/>
          </a:p>
          <a:p>
            <a:endParaRPr lang="de-DE" sz="2400" dirty="0"/>
          </a:p>
          <a:p>
            <a:pPr>
              <a:buNone/>
            </a:pPr>
            <a:r>
              <a:rPr lang="de-DE" dirty="0"/>
              <a:t>Auszug aus : </a:t>
            </a:r>
            <a:r>
              <a:rPr lang="de-DE" dirty="0" err="1"/>
              <a:t>sslv</a:t>
            </a:r>
            <a:r>
              <a:rPr lang="de-DE" dirty="0"/>
              <a:t>-schweizerischer-spielgruppen-leiterinnen-verband</a:t>
            </a:r>
          </a:p>
        </p:txBody>
      </p:sp>
      <p:pic>
        <p:nvPicPr>
          <p:cNvPr id="2" name="Folie 5.1">
            <a:hlinkClick r:id="" action="ppaction://media"/>
            <a:extLst>
              <a:ext uri="{FF2B5EF4-FFF2-40B4-BE49-F238E27FC236}">
                <a16:creationId xmlns:a16="http://schemas.microsoft.com/office/drawing/2014/main" id="{3E3327FE-3B31-4144-B08C-A3137413F9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49" y="6583362"/>
            <a:ext cx="304800" cy="304800"/>
          </a:xfrm>
          <a:prstGeom prst="rect">
            <a:avLst/>
          </a:prstGeom>
        </p:spPr>
      </p:pic>
      <p:pic>
        <p:nvPicPr>
          <p:cNvPr id="3" name="Folie 5.2">
            <a:hlinkClick r:id="" action="ppaction://media"/>
            <a:extLst>
              <a:ext uri="{FF2B5EF4-FFF2-40B4-BE49-F238E27FC236}">
                <a16:creationId xmlns:a16="http://schemas.microsoft.com/office/drawing/2014/main" id="{79EE1C2A-1AB2-4749-AEA0-7893EF0E3AD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6933" y="6530008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262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7A09E5-8187-4055-BE5C-20D72D18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CH" sz="4000" dirty="0"/>
              <a:t>Kinder lernen im Spiel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B117D50-AD65-41DF-B32C-1FBF61F7A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>
            <a:normAutofit/>
          </a:bodyPr>
          <a:lstStyle/>
          <a:p>
            <a:r>
              <a:rPr lang="de-CH" sz="2400" dirty="0"/>
              <a:t>Im Spiel suchen sich Kinder die Anregungen, die sie gerade für ihre Entwicklung brauchen.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dirty="0"/>
              <a:t>Sie lernen die Welt kennen, finden heraus, wie die Dinge funktionieren, wozu sie zu gebrauchen sind und welchen Sinn sie haben. </a:t>
            </a:r>
          </a:p>
          <a:p>
            <a:pPr marL="0" indent="0">
              <a:buNone/>
            </a:pPr>
            <a:endParaRPr lang="de-CH" sz="2400" dirty="0"/>
          </a:p>
          <a:p>
            <a:r>
              <a:rPr lang="de-CH" sz="2400" dirty="0"/>
              <a:t>Sie machen sich vertraut mit alltäglichen Gegenständen, wie sie beschaffen sind und worin sie sich unterscheiden.</a:t>
            </a:r>
          </a:p>
        </p:txBody>
      </p:sp>
      <p:pic>
        <p:nvPicPr>
          <p:cNvPr id="4" name="Bild 3" descr="images.png">
            <a:extLst>
              <a:ext uri="{FF2B5EF4-FFF2-40B4-BE49-F238E27FC236}">
                <a16:creationId xmlns:a16="http://schemas.microsoft.com/office/drawing/2014/main" id="{45C7BC13-9927-487C-B430-5F961D9A4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8" name="Folie 6">
            <a:hlinkClick r:id="" action="ppaction://media"/>
            <a:extLst>
              <a:ext uri="{FF2B5EF4-FFF2-40B4-BE49-F238E27FC236}">
                <a16:creationId xmlns:a16="http://schemas.microsoft.com/office/drawing/2014/main" id="{E9FB1943-B2C3-4BC9-AF17-DD18C4424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49" y="6553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ages.png">
            <a:extLst>
              <a:ext uri="{FF2B5EF4-FFF2-40B4-BE49-F238E27FC236}">
                <a16:creationId xmlns:a16="http://schemas.microsoft.com/office/drawing/2014/main" id="{C263FB2D-7512-43A4-9B90-8B4B76486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30E17BDA-C52A-4372-8AA6-6530D931D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72754" y="1635163"/>
            <a:ext cx="8198492" cy="5066708"/>
          </a:xfrm>
        </p:spPr>
      </p:pic>
      <p:pic>
        <p:nvPicPr>
          <p:cNvPr id="5" name="Folie 7">
            <a:hlinkClick r:id="" action="ppaction://media"/>
            <a:extLst>
              <a:ext uri="{FF2B5EF4-FFF2-40B4-BE49-F238E27FC236}">
                <a16:creationId xmlns:a16="http://schemas.microsoft.com/office/drawing/2014/main" id="{A4B20B50-66F7-43A0-831D-40C2B1B51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649" y="6549471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2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wheel spokes="1"/>
      </p:transition>
    </mc:Choice>
    <mc:Fallback xmlns="">
      <p:transition spd="slow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07555" y="648532"/>
            <a:ext cx="4976061" cy="770219"/>
          </a:xfrm>
        </p:spPr>
        <p:txBody>
          <a:bodyPr>
            <a:normAutofit/>
          </a:bodyPr>
          <a:lstStyle/>
          <a:p>
            <a:r>
              <a:rPr lang="de-CH" sz="4000" dirty="0"/>
              <a:t>Lerngelegenheit Pfütze</a:t>
            </a:r>
          </a:p>
        </p:txBody>
      </p:sp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3449" y="274638"/>
            <a:ext cx="1001264" cy="1169749"/>
          </a:xfrm>
          <a:prstGeom prst="rect">
            <a:avLst/>
          </a:prstGeom>
        </p:spPr>
      </p:pic>
      <p:pic>
        <p:nvPicPr>
          <p:cNvPr id="9" name="pfuetze_de">
            <a:hlinkClick r:id="" action="ppaction://media"/>
            <a:extLst>
              <a:ext uri="{FF2B5EF4-FFF2-40B4-BE49-F238E27FC236}">
                <a16:creationId xmlns:a16="http://schemas.microsoft.com/office/drawing/2014/main" id="{A0949546-82BC-487D-93B2-323E38161C0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pic>
        <p:nvPicPr>
          <p:cNvPr id="5" name="Folie 9.1">
            <a:hlinkClick r:id="" action="ppaction://media"/>
            <a:extLst>
              <a:ext uri="{FF2B5EF4-FFF2-40B4-BE49-F238E27FC236}">
                <a16:creationId xmlns:a16="http://schemas.microsoft.com/office/drawing/2014/main" id="{29806236-9039-484E-B929-A5C1BB4CB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5504" y="6434696"/>
            <a:ext cx="338554" cy="338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wheel spokes="1"/>
      </p:transition>
    </mc:Choice>
    <mc:Fallback xmlns="">
      <p:transition spd="slow" advClick="0" advTm="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4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85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image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636" y="320564"/>
            <a:ext cx="1008603" cy="11783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07C3F4F-FBF0-4D03-8F42-BBD6D4A53F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775700" y="6553200"/>
            <a:ext cx="304800" cy="3048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CC564023-96AD-4ECA-877E-2F15BB361936}"/>
              </a:ext>
            </a:extLst>
          </p:cNvPr>
          <p:cNvSpPr txBox="1"/>
          <p:nvPr/>
        </p:nvSpPr>
        <p:spPr>
          <a:xfrm>
            <a:off x="749299" y="1737236"/>
            <a:ext cx="7786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Znüni</a:t>
            </a:r>
          </a:p>
          <a:p>
            <a:endParaRPr lang="de-CH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Bilderbuch</a:t>
            </a:r>
          </a:p>
          <a:p>
            <a:endParaRPr lang="de-CH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Socken</a:t>
            </a:r>
          </a:p>
          <a:p>
            <a:endParaRPr lang="de-CH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3200" dirty="0"/>
              <a:t>Hände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CH" sz="3200" dirty="0"/>
          </a:p>
          <a:p>
            <a:r>
              <a:rPr lang="de-CH" sz="3200" dirty="0"/>
              <a:t>www.kinder-4.ch</a:t>
            </a:r>
          </a:p>
        </p:txBody>
      </p:sp>
      <p:pic>
        <p:nvPicPr>
          <p:cNvPr id="11" name="Folie 9">
            <a:hlinkClick r:id="" action="ppaction://media"/>
            <a:extLst>
              <a:ext uri="{FF2B5EF4-FFF2-40B4-BE49-F238E27FC236}">
                <a16:creationId xmlns:a16="http://schemas.microsoft.com/office/drawing/2014/main" id="{1C1E5D56-66DE-48FD-AFC1-136CA1DB416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75" y="6503425"/>
            <a:ext cx="304800" cy="3048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B3D67787-C95D-4DCF-AB10-367C0BC09371}"/>
              </a:ext>
            </a:extLst>
          </p:cNvPr>
          <p:cNvSpPr txBox="1"/>
          <p:nvPr/>
        </p:nvSpPr>
        <p:spPr>
          <a:xfrm>
            <a:off x="2162802" y="684057"/>
            <a:ext cx="5579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000" dirty="0"/>
              <a:t>Lerngelegenheiten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0435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>
        <p:wheel spokes="1"/>
      </p:transition>
    </mc:Choice>
    <mc:Fallback xmlns="">
      <p:transition spd="slow" advTm="2000">
        <p:wheel spokes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60" objId="7"/>
        <p14:stopEvt time="39118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9.3|4|3.1|6.4|5.3|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600</Words>
  <Application>Microsoft Office PowerPoint</Application>
  <PresentationFormat>Bildschirmpräsentation (4:3)</PresentationFormat>
  <Paragraphs>149</Paragraphs>
  <Slides>25</Slides>
  <Notes>22</Notes>
  <HiddenSlides>0</HiddenSlides>
  <MMClips>31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29" baseType="lpstr">
      <vt:lpstr>Arial</vt:lpstr>
      <vt:lpstr>Calibri</vt:lpstr>
      <vt:lpstr>Open Sans</vt:lpstr>
      <vt:lpstr>Office-Design</vt:lpstr>
      <vt:lpstr>Informationen zu den Spielgruppen in der Gemeinde Bauma</vt:lpstr>
      <vt:lpstr>Ablauf der Präsentation</vt:lpstr>
      <vt:lpstr> Was ist Spielgruppe?  </vt:lpstr>
      <vt:lpstr>PowerPoint-Präsentation</vt:lpstr>
      <vt:lpstr>PowerPoint-Präsentation</vt:lpstr>
      <vt:lpstr>Kinder lernen im Spiel</vt:lpstr>
      <vt:lpstr>PowerPoint-Präsentation</vt:lpstr>
      <vt:lpstr>Lerngelegenheit Pfütze</vt:lpstr>
      <vt:lpstr>PowerPoint-Präsentation</vt:lpstr>
      <vt:lpstr>Spielgruppen der Gemeinde Bauma</vt:lpstr>
      <vt:lpstr>PowerPoint-Präsentation</vt:lpstr>
      <vt:lpstr>PowerPoint-Präsentation</vt:lpstr>
      <vt:lpstr>PowerPoint-Präsentation</vt:lpstr>
      <vt:lpstr>Einschulung</vt:lpstr>
      <vt:lpstr>PowerPoint-Präsentation</vt:lpstr>
      <vt:lpstr>PowerPoint-Präsentation</vt:lpstr>
      <vt:lpstr>PowerPoint-Präsentation</vt:lpstr>
      <vt:lpstr>PowerPoint-Präsentation</vt:lpstr>
      <vt:lpstr>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Sergio Donno</dc:creator>
  <cp:lastModifiedBy>Marion Donno</cp:lastModifiedBy>
  <cp:revision>103</cp:revision>
  <dcterms:created xsi:type="dcterms:W3CDTF">2017-03-15T13:55:44Z</dcterms:created>
  <dcterms:modified xsi:type="dcterms:W3CDTF">2021-03-25T09:28:38Z</dcterms:modified>
</cp:coreProperties>
</file>